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</p:sldMasterIdLst>
  <p:sldIdLst>
    <p:sldId id="256" r:id="rId2"/>
    <p:sldId id="257" r:id="rId3"/>
    <p:sldId id="266" r:id="rId4"/>
    <p:sldId id="264" r:id="rId5"/>
    <p:sldId id="258" r:id="rId6"/>
    <p:sldId id="260" r:id="rId7"/>
    <p:sldId id="262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63" r:id="rId17"/>
    <p:sldId id="274" r:id="rId18"/>
    <p:sldId id="275" r:id="rId19"/>
    <p:sldId id="259" r:id="rId20"/>
    <p:sldId id="278" r:id="rId21"/>
    <p:sldId id="276" r:id="rId22"/>
    <p:sldId id="277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716" y="5673725"/>
            <a:ext cx="10382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798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85401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6207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19204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69" y="2905125"/>
            <a:ext cx="10382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621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8838015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0791067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13494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39962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8635" y="5673725"/>
            <a:ext cx="10382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9312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8635" y="5673725"/>
            <a:ext cx="10382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514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l-SI" smtClean="0"/>
              <a:t>www.mojeznanje.si</a:t>
            </a:r>
            <a:endParaRPr lang="sl-SI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575" y="5646772"/>
            <a:ext cx="10382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333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BUSINESS ENGLISH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Začetni teČaj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67192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APOLOGISING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28079"/>
            <a:ext cx="10178322" cy="3593591"/>
          </a:xfrm>
        </p:spPr>
        <p:txBody>
          <a:bodyPr>
            <a:normAutofit/>
          </a:bodyPr>
          <a:lstStyle/>
          <a:p>
            <a:r>
              <a:rPr lang="sl-SI" dirty="0"/>
              <a:t>I'm sorry, Mr. X can't take your call at the </a:t>
            </a:r>
            <a:r>
              <a:rPr lang="sl-SI" dirty="0" smtClean="0"/>
              <a:t>moment.</a:t>
            </a:r>
            <a:endParaRPr lang="sl-SI" dirty="0"/>
          </a:p>
          <a:p>
            <a:r>
              <a:rPr lang="sl-SI" dirty="0" smtClean="0"/>
              <a:t>I'm </a:t>
            </a:r>
            <a:r>
              <a:rPr lang="sl-SI" dirty="0"/>
              <a:t>afraid the line's engaged. Could you call back </a:t>
            </a:r>
            <a:r>
              <a:rPr lang="sl-SI" dirty="0" smtClean="0"/>
              <a:t>later?</a:t>
            </a:r>
          </a:p>
          <a:p>
            <a:r>
              <a:rPr lang="sl-SI" dirty="0" smtClean="0"/>
              <a:t>I'm </a:t>
            </a:r>
            <a:r>
              <a:rPr lang="sl-SI" dirty="0"/>
              <a:t>sorry. He's out of the office today. </a:t>
            </a:r>
          </a:p>
          <a:p>
            <a:r>
              <a:rPr lang="sl-SI" dirty="0" smtClean="0"/>
              <a:t>I'm </a:t>
            </a:r>
            <a:r>
              <a:rPr lang="sl-SI" dirty="0"/>
              <a:t>afraid we don't have a Mr./Mrs./Ms/Miss. ... here</a:t>
            </a:r>
          </a:p>
          <a:p>
            <a:r>
              <a:rPr lang="sl-SI" dirty="0" smtClean="0"/>
              <a:t>I'm </a:t>
            </a:r>
            <a:r>
              <a:rPr lang="sl-SI" dirty="0"/>
              <a:t>sorry.  There's nobody here by that name.</a:t>
            </a:r>
          </a:p>
          <a:p>
            <a:r>
              <a:rPr lang="sl-SI" dirty="0" smtClean="0"/>
              <a:t>Sorry</a:t>
            </a:r>
            <a:r>
              <a:rPr lang="sl-SI" dirty="0"/>
              <a:t>. </a:t>
            </a:r>
            <a:r>
              <a:rPr lang="sl-SI" dirty="0" smtClean="0"/>
              <a:t>I </a:t>
            </a:r>
            <a:r>
              <a:rPr lang="sl-SI" dirty="0"/>
              <a:t>think you've dialled the wrong number</a:t>
            </a:r>
            <a:r>
              <a:rPr lang="sl-SI" dirty="0" smtClean="0"/>
              <a:t>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24400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TAKING A MESSAGE &amp; HELP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28079"/>
            <a:ext cx="10178322" cy="3593591"/>
          </a:xfrm>
        </p:spPr>
        <p:txBody>
          <a:bodyPr>
            <a:normAutofit/>
          </a:bodyPr>
          <a:lstStyle/>
          <a:p>
            <a:r>
              <a:rPr lang="en-US" dirty="0"/>
              <a:t>I’m sorry, she/he’s not here today. Can I take a message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I’m </a:t>
            </a:r>
            <a:r>
              <a:rPr lang="en-US" dirty="0"/>
              <a:t>afraid he/she’s not available at the moment. Can I take a message</a:t>
            </a:r>
            <a:r>
              <a:rPr lang="en-US" dirty="0" smtClean="0"/>
              <a:t>?</a:t>
            </a:r>
            <a:endParaRPr lang="sl-SI" dirty="0" smtClean="0"/>
          </a:p>
          <a:p>
            <a:endParaRPr lang="sl-SI" dirty="0" smtClean="0"/>
          </a:p>
          <a:p>
            <a:r>
              <a:rPr lang="en-US" dirty="0"/>
              <a:t>I’ll give him/her your message as soon as he/she gets back</a:t>
            </a:r>
            <a:r>
              <a:rPr lang="en-US" dirty="0" smtClean="0"/>
              <a:t>.</a:t>
            </a:r>
            <a:endParaRPr lang="sl-SI" dirty="0" smtClean="0"/>
          </a:p>
          <a:p>
            <a:r>
              <a:rPr lang="en-US" dirty="0"/>
              <a:t>I’ll send you the report as soon as possible.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34678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RETURNING A CALL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28079"/>
            <a:ext cx="10178322" cy="3593591"/>
          </a:xfrm>
        </p:spPr>
        <p:txBody>
          <a:bodyPr>
            <a:normAutofit/>
          </a:bodyPr>
          <a:lstStyle/>
          <a:p>
            <a:r>
              <a:rPr lang="sl-SI" dirty="0"/>
              <a:t>I'm returning your call from yesterday</a:t>
            </a:r>
            <a:r>
              <a:rPr lang="sl-SI" dirty="0" smtClean="0"/>
              <a:t>.</a:t>
            </a:r>
          </a:p>
          <a:p>
            <a:r>
              <a:rPr lang="sl-SI" dirty="0"/>
              <a:t>I'm calling you regarding </a:t>
            </a:r>
            <a:r>
              <a:rPr lang="sl-SI" dirty="0" smtClean="0"/>
              <a:t>...</a:t>
            </a:r>
          </a:p>
          <a:p>
            <a:r>
              <a:rPr lang="sl-SI" dirty="0"/>
              <a:t>I got a message to call you. </a:t>
            </a:r>
          </a:p>
        </p:txBody>
      </p:sp>
    </p:spTree>
    <p:extLst>
      <p:ext uri="{BB962C8B-B14F-4D97-AF65-F5344CB8AC3E}">
        <p14:creationId xmlns:p14="http://schemas.microsoft.com/office/powerpoint/2010/main" val="1137598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RECEIVING A FOLLOW-UP CALL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28079"/>
            <a:ext cx="10178322" cy="3593591"/>
          </a:xfrm>
        </p:spPr>
        <p:txBody>
          <a:bodyPr>
            <a:normAutofit/>
          </a:bodyPr>
          <a:lstStyle/>
          <a:p>
            <a:r>
              <a:rPr lang="en-US" dirty="0"/>
              <a:t>Thank you for responding so quickly,</a:t>
            </a:r>
          </a:p>
          <a:p>
            <a:r>
              <a:rPr lang="en-US" dirty="0"/>
              <a:t>I appreciate your getting back to 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185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ENDING A CALL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28079"/>
            <a:ext cx="10178322" cy="3593591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Thank you very much for your help.</a:t>
            </a:r>
          </a:p>
          <a:p>
            <a:pPr fontAlgn="base"/>
            <a:r>
              <a:rPr lang="en-US" dirty="0" smtClean="0"/>
              <a:t>Thanks </a:t>
            </a:r>
            <a:r>
              <a:rPr lang="en-US" dirty="0"/>
              <a:t>for calling.</a:t>
            </a:r>
          </a:p>
          <a:p>
            <a:pPr fontAlgn="base"/>
            <a:r>
              <a:rPr lang="en-US" dirty="0" smtClean="0"/>
              <a:t>Thank </a:t>
            </a:r>
            <a:r>
              <a:rPr lang="en-US" dirty="0"/>
              <a:t>you for your time.</a:t>
            </a:r>
          </a:p>
        </p:txBody>
      </p:sp>
    </p:spTree>
    <p:extLst>
      <p:ext uri="{BB962C8B-B14F-4D97-AF65-F5344CB8AC3E}">
        <p14:creationId xmlns:p14="http://schemas.microsoft.com/office/powerpoint/2010/main" val="3923676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COMMUNICATION PROBLEMS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28079"/>
            <a:ext cx="10178322" cy="3593591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Could you spell that for me, please</a:t>
            </a:r>
            <a:r>
              <a:rPr lang="en-US" dirty="0" smtClean="0"/>
              <a:t>?</a:t>
            </a:r>
            <a:endParaRPr lang="en-US" dirty="0"/>
          </a:p>
          <a:p>
            <a:pPr fontAlgn="base"/>
            <a:r>
              <a:rPr lang="en-US" dirty="0" smtClean="0"/>
              <a:t>How </a:t>
            </a:r>
            <a:r>
              <a:rPr lang="en-US" dirty="0"/>
              <a:t>do you spell that, please</a:t>
            </a:r>
            <a:r>
              <a:rPr lang="en-US" dirty="0" smtClean="0"/>
              <a:t>?</a:t>
            </a:r>
            <a:endParaRPr lang="sl-SI" dirty="0" smtClean="0"/>
          </a:p>
          <a:p>
            <a:pPr fontAlgn="base"/>
            <a:r>
              <a:rPr lang="en-US" dirty="0"/>
              <a:t>Let me see if I got that right</a:t>
            </a:r>
            <a:r>
              <a:rPr lang="en-US" dirty="0" smtClean="0"/>
              <a:t>.</a:t>
            </a:r>
            <a:endParaRPr lang="sl-SI" dirty="0" smtClean="0"/>
          </a:p>
          <a:p>
            <a:pPr fontAlgn="base"/>
            <a:r>
              <a:rPr lang="en-US" dirty="0"/>
              <a:t>Would you mind speaking up a bit? I can’t hear you very well.</a:t>
            </a:r>
          </a:p>
        </p:txBody>
      </p:sp>
    </p:spTree>
    <p:extLst>
      <p:ext uri="{BB962C8B-B14F-4D97-AF65-F5344CB8AC3E}">
        <p14:creationId xmlns:p14="http://schemas.microsoft.com/office/powerpoint/2010/main" val="1542980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GREETINGS ON ANSWERING MACHINES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018371"/>
            <a:ext cx="10178322" cy="4496841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1. Hello. You‘ve reached Slovenske nepremičnine. Unfortunately, no one is available to take your call at the moment. Our office hours are 9 to 5. Please leave your name and phone number after the beep. We‘ll call you as soon as possible.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2. Hello. This is the answering machine of Maja Jereb./This is Maja Jereb‘s answering machine./You‘ve reached Maja Jereb. I‘m not available at the moment. Please leave your name and phone number after the beep. I‘ll call you as soon as possible.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216120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MOBILE PHONES - CALLING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28079"/>
            <a:ext cx="10178322" cy="3593591"/>
          </a:xfrm>
        </p:spPr>
        <p:txBody>
          <a:bodyPr>
            <a:normAutofit/>
          </a:bodyPr>
          <a:lstStyle/>
          <a:p>
            <a:pPr fontAlgn="base"/>
            <a:r>
              <a:rPr lang="sl-SI" dirty="0" smtClean="0"/>
              <a:t>Hi, can you speak?</a:t>
            </a:r>
          </a:p>
          <a:p>
            <a:pPr fontAlgn="base"/>
            <a:r>
              <a:rPr lang="sl-SI" dirty="0" smtClean="0"/>
              <a:t>Hi, am I interrupting something?</a:t>
            </a:r>
          </a:p>
          <a:p>
            <a:pPr fontAlgn="base"/>
            <a:r>
              <a:rPr lang="sl-SI" dirty="0" smtClean="0"/>
              <a:t>Do you have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354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28079"/>
            <a:ext cx="10178322" cy="3593591"/>
          </a:xfrm>
        </p:spPr>
        <p:txBody>
          <a:bodyPr>
            <a:normAutofit/>
          </a:bodyPr>
          <a:lstStyle/>
          <a:p>
            <a:pPr fontAlgn="base"/>
            <a:r>
              <a:rPr lang="sl-SI" dirty="0" smtClean="0"/>
              <a:t>No, you‘re not interrupting. What can I do for you?</a:t>
            </a:r>
          </a:p>
          <a:p>
            <a:pPr fontAlgn="base"/>
            <a:r>
              <a:rPr lang="sl-SI" dirty="0" smtClean="0"/>
              <a:t>I‘m sorry, I can‘t talk right now. Can I call you back later?</a:t>
            </a:r>
          </a:p>
          <a:p>
            <a:pPr fontAlgn="base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MOBILE PHONES - </a:t>
            </a:r>
            <a:r>
              <a:rPr lang="sl-SI" dirty="0" smtClean="0"/>
              <a:t>ANSWERING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199159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EXAMPLES</a:t>
            </a:r>
            <a:endParaRPr lang="sl-SI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62104" y="1658396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"Hi, this is Matt from ABC Company. I have some questions on your Platinum level business package. Can you redirect me to someone who can help?"</a:t>
            </a:r>
          </a:p>
        </p:txBody>
      </p:sp>
    </p:spTree>
    <p:extLst>
      <p:ext uri="{BB962C8B-B14F-4D97-AF65-F5344CB8AC3E}">
        <p14:creationId xmlns:p14="http://schemas.microsoft.com/office/powerpoint/2010/main" val="1805161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READING NUMBERS AND LETTERS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018371"/>
            <a:ext cx="10178322" cy="4496841"/>
          </a:xfrm>
        </p:spPr>
        <p:txBody>
          <a:bodyPr/>
          <a:lstStyle/>
          <a:p>
            <a:r>
              <a:rPr lang="sl-SI" dirty="0" smtClean="0"/>
              <a:t>+386 1 5637 515</a:t>
            </a:r>
          </a:p>
          <a:p>
            <a:r>
              <a:rPr lang="sl-SI" dirty="0" smtClean="0"/>
              <a:t>+386 1 4267 249 Ext. 202</a:t>
            </a:r>
          </a:p>
          <a:p>
            <a:r>
              <a:rPr lang="sl-SI" dirty="0" smtClean="0"/>
              <a:t>+386 41 725 346</a:t>
            </a:r>
          </a:p>
          <a:p>
            <a:endParaRPr lang="sl-SI" dirty="0"/>
          </a:p>
          <a:p>
            <a:r>
              <a:rPr lang="sl-SI" dirty="0" smtClean="0"/>
              <a:t>Janez Novak</a:t>
            </a:r>
          </a:p>
          <a:p>
            <a:r>
              <a:rPr lang="sl-SI" dirty="0" smtClean="0"/>
              <a:t>Barbara Škerl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42009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EXAMPLES</a:t>
            </a:r>
            <a:endParaRPr lang="sl-SI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62104" y="1658396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Michelle:	Hello, you've reached the marketing department. How can I help?</a:t>
            </a:r>
          </a:p>
          <a:p>
            <a:pPr fontAlgn="base"/>
            <a:r>
              <a:rPr lang="en-US" dirty="0"/>
              <a:t>Male:	Yes can I speak to Rosalind Wilson, please?</a:t>
            </a:r>
          </a:p>
          <a:p>
            <a:pPr fontAlgn="base"/>
            <a:r>
              <a:rPr lang="en-US" dirty="0"/>
              <a:t>Michelle:	Who’s calling please?</a:t>
            </a:r>
          </a:p>
          <a:p>
            <a:pPr fontAlgn="base"/>
            <a:r>
              <a:rPr lang="en-US" dirty="0"/>
              <a:t>Male:	It’s Richard Davies here</a:t>
            </a:r>
          </a:p>
          <a:p>
            <a:pPr fontAlgn="base"/>
            <a:r>
              <a:rPr lang="en-US" dirty="0"/>
              <a:t>Michelle:	Certainly.  Please hold and I’ll put you through.</a:t>
            </a:r>
          </a:p>
          <a:p>
            <a:pPr fontAlgn="base"/>
            <a:r>
              <a:rPr lang="en-US" dirty="0"/>
              <a:t>Male:	Thank you.</a:t>
            </a:r>
          </a:p>
          <a:p>
            <a:pPr fontAlgn="base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72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EXAMPLES</a:t>
            </a:r>
            <a:endParaRPr lang="sl-SI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62104" y="1658396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dirty="0"/>
              <a:t>A: Hello, this is Chris </a:t>
            </a:r>
            <a:r>
              <a:rPr lang="en-US" dirty="0" err="1"/>
              <a:t>Hust</a:t>
            </a:r>
            <a:r>
              <a:rPr lang="en-US" dirty="0"/>
              <a:t>. May I help you?</a:t>
            </a:r>
          </a:p>
          <a:p>
            <a:pPr fontAlgn="base"/>
            <a:r>
              <a:rPr lang="en-US" dirty="0"/>
              <a:t>B: Hi Chris, this is </a:t>
            </a:r>
            <a:r>
              <a:rPr lang="en-US" dirty="0" err="1"/>
              <a:t>Suda</a:t>
            </a:r>
            <a:r>
              <a:rPr lang="en-US" dirty="0"/>
              <a:t> from Thailand Travel.  There was a problem with our display advertisement last week.  The telephone number was missing!</a:t>
            </a:r>
          </a:p>
          <a:p>
            <a:pPr fontAlgn="base"/>
            <a:r>
              <a:rPr lang="en-US" dirty="0"/>
              <a:t>A: Oh no!  Let me check on an that.  Can I give you a call back this afternoon?</a:t>
            </a:r>
          </a:p>
          <a:p>
            <a:pPr fontAlgn="base"/>
            <a:r>
              <a:rPr lang="en-US" dirty="0"/>
              <a:t>B: Yes, please do – we’d like a credit or for the ad to run again, please.</a:t>
            </a:r>
          </a:p>
          <a:p>
            <a:pPr fontAlgn="base"/>
            <a:r>
              <a:rPr lang="en-US" dirty="0"/>
              <a:t>A: I am sure we can arrange something, </a:t>
            </a:r>
            <a:r>
              <a:rPr lang="en-US" dirty="0" err="1"/>
              <a:t>Suda</a:t>
            </a:r>
            <a:r>
              <a:rPr lang="en-US" dirty="0"/>
              <a:t>.</a:t>
            </a:r>
          </a:p>
          <a:p>
            <a:pPr fontAlgn="base"/>
            <a:r>
              <a:rPr lang="en-US" dirty="0"/>
              <a:t>B: Thank you, Chris.  I’ll talk to you later.</a:t>
            </a:r>
          </a:p>
          <a:p>
            <a:pPr fontAlgn="base"/>
            <a:r>
              <a:rPr lang="en-US" dirty="0"/>
              <a:t>A: Thank you for letting me know about the problem, </a:t>
            </a:r>
            <a:r>
              <a:rPr lang="en-US" dirty="0" err="1"/>
              <a:t>Suda</a:t>
            </a:r>
            <a:r>
              <a:rPr lang="en-US" dirty="0"/>
              <a:t>.  Bye, bye</a:t>
            </a:r>
          </a:p>
          <a:p>
            <a:pPr fontAlgn="base"/>
            <a:r>
              <a:rPr lang="en-US" dirty="0"/>
              <a:t>B: Bye, Chris.</a:t>
            </a:r>
          </a:p>
        </p:txBody>
      </p:sp>
    </p:spTree>
    <p:extLst>
      <p:ext uri="{BB962C8B-B14F-4D97-AF65-F5344CB8AC3E}">
        <p14:creationId xmlns:p14="http://schemas.microsoft.com/office/powerpoint/2010/main" val="15303779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EXAMPLES</a:t>
            </a:r>
            <a:endParaRPr lang="sl-SI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62104" y="1658396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Michelle:	Hello, marketing.  How can I help?</a:t>
            </a:r>
          </a:p>
          <a:p>
            <a:pPr fontAlgn="base"/>
            <a:r>
              <a:rPr lang="en-US" dirty="0"/>
              <a:t>Male:	Could I speak to Jason Roberts please?</a:t>
            </a:r>
          </a:p>
          <a:p>
            <a:pPr fontAlgn="base"/>
            <a:r>
              <a:rPr lang="en-US" dirty="0"/>
              <a:t>Michelle:	Certainly. Who shall I say is calling?</a:t>
            </a:r>
          </a:p>
          <a:p>
            <a:pPr fontAlgn="base"/>
            <a:r>
              <a:rPr lang="en-US" dirty="0"/>
              <a:t>Male:	My name’s Mike Andrews.</a:t>
            </a:r>
          </a:p>
          <a:p>
            <a:pPr fontAlgn="base"/>
            <a:r>
              <a:rPr lang="en-US" dirty="0"/>
              <a:t>Michelle:	Just a second -  I’ll see if he’s in. Hello, Jason, I’ve got Mike Andrews on the phone for you ... OK - I’ll put him through. Hang on a moment, I’m just putting you through.</a:t>
            </a:r>
          </a:p>
        </p:txBody>
      </p:sp>
    </p:spTree>
    <p:extLst>
      <p:ext uri="{BB962C8B-B14F-4D97-AF65-F5344CB8AC3E}">
        <p14:creationId xmlns:p14="http://schemas.microsoft.com/office/powerpoint/2010/main" val="17709543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EXAMPLES</a:t>
            </a:r>
            <a:endParaRPr lang="sl-SI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62104" y="1658396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148577"/>
            <a:ext cx="10178322" cy="5519852"/>
          </a:xfrm>
        </p:spPr>
        <p:txBody>
          <a:bodyPr>
            <a:noAutofit/>
          </a:bodyPr>
          <a:lstStyle/>
          <a:p>
            <a:pPr fontAlgn="base"/>
            <a:r>
              <a:rPr lang="en-US" sz="1600" dirty="0"/>
              <a:t>Helen: Midtown Computer Solutions, Helen speaking. How can I help you?</a:t>
            </a:r>
          </a:p>
          <a:p>
            <a:pPr fontAlgn="base"/>
            <a:r>
              <a:rPr lang="en-US" sz="1600" dirty="0"/>
              <a:t>Ryan: Hello, this is Ryan </a:t>
            </a:r>
            <a:r>
              <a:rPr lang="en-US" sz="1600" dirty="0" err="1"/>
              <a:t>Bardos</a:t>
            </a:r>
            <a:r>
              <a:rPr lang="en-US" sz="1600" dirty="0"/>
              <a:t>. May I speak with Natalie Jones, please?</a:t>
            </a:r>
          </a:p>
          <a:p>
            <a:pPr fontAlgn="base"/>
            <a:r>
              <a:rPr lang="en-US" sz="1600" dirty="0"/>
              <a:t>Helen: One moment please - I'll put you through.</a:t>
            </a:r>
          </a:p>
          <a:p>
            <a:pPr fontAlgn="base"/>
            <a:r>
              <a:rPr lang="en-US" sz="1600" dirty="0"/>
              <a:t>Helen: Mr. </a:t>
            </a:r>
            <a:r>
              <a:rPr lang="en-US" sz="1600" dirty="0" err="1"/>
              <a:t>Bardos</a:t>
            </a:r>
            <a:r>
              <a:rPr lang="en-US" sz="1600" dirty="0"/>
              <a:t>? I'm sorry, Natalie's in a meeting at the moment. Would you like to leave</a:t>
            </a:r>
          </a:p>
          <a:p>
            <a:pPr fontAlgn="base"/>
            <a:r>
              <a:rPr lang="en-US" sz="1600" dirty="0"/>
              <a:t>a message?</a:t>
            </a:r>
          </a:p>
          <a:p>
            <a:pPr fontAlgn="base"/>
            <a:r>
              <a:rPr lang="en-US" sz="1600" dirty="0"/>
              <a:t>Ryan: Yes, could you ask her to call me back as soon as possible? It's pretty urgent.</a:t>
            </a:r>
          </a:p>
          <a:p>
            <a:pPr fontAlgn="base"/>
            <a:r>
              <a:rPr lang="en-US" sz="1600" dirty="0"/>
              <a:t>Helen: Of course. Does she have your </a:t>
            </a:r>
            <a:endParaRPr lang="sl-SI" sz="1600" dirty="0" smtClean="0"/>
          </a:p>
          <a:p>
            <a:pPr fontAlgn="base"/>
            <a:r>
              <a:rPr lang="en-US" sz="1600" dirty="0" smtClean="0"/>
              <a:t>Ryan</a:t>
            </a:r>
            <a:r>
              <a:rPr lang="en-US" sz="1600" dirty="0"/>
              <a:t>: She has my office number, but let me also give you my cell - it's 472-555-8901.</a:t>
            </a:r>
          </a:p>
          <a:p>
            <a:pPr fontAlgn="base"/>
            <a:r>
              <a:rPr lang="en-US" sz="1600" dirty="0"/>
              <a:t>Helen: Let me read that back to you - 472-555-8901.</a:t>
            </a:r>
          </a:p>
          <a:p>
            <a:pPr fontAlgn="base"/>
            <a:r>
              <a:rPr lang="en-US" sz="1600" dirty="0"/>
              <a:t>Ryan: That's right.</a:t>
            </a:r>
          </a:p>
          <a:p>
            <a:pPr fontAlgn="base"/>
            <a:r>
              <a:rPr lang="en-US" sz="1600" dirty="0"/>
              <a:t>Helen: And could you spell your last name for me?</a:t>
            </a:r>
          </a:p>
          <a:p>
            <a:pPr fontAlgn="base"/>
            <a:r>
              <a:rPr lang="en-US" sz="1600" dirty="0"/>
              <a:t>Ryan: B as in Boston - A - R - D as in dog - O - S as in September</a:t>
            </a:r>
          </a:p>
          <a:p>
            <a:pPr fontAlgn="base"/>
            <a:r>
              <a:rPr lang="en-US" sz="1600" dirty="0"/>
              <a:t>Helen: Okay, Mr. </a:t>
            </a:r>
            <a:r>
              <a:rPr lang="en-US" sz="1600" dirty="0" err="1"/>
              <a:t>Bardos</a:t>
            </a:r>
            <a:r>
              <a:rPr lang="en-US" sz="1600" dirty="0"/>
              <a:t>. I'll give her the message.</a:t>
            </a:r>
          </a:p>
          <a:p>
            <a:pPr fontAlgn="base"/>
            <a:r>
              <a:rPr lang="en-US" sz="1600" dirty="0"/>
              <a:t>Ryan: Thanks a lot. Bye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049949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EXAMPLES</a:t>
            </a:r>
            <a:endParaRPr lang="sl-SI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62104" y="1658396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148577"/>
            <a:ext cx="10178322" cy="5519852"/>
          </a:xfrm>
        </p:spPr>
        <p:txBody>
          <a:bodyPr>
            <a:noAutofit/>
          </a:bodyPr>
          <a:lstStyle/>
          <a:p>
            <a:pPr fontAlgn="base"/>
            <a:r>
              <a:rPr lang="en-US" sz="1600" dirty="0"/>
              <a:t>Now let’s listen to the second part of the conversation, when Natalie calls Ryan back.</a:t>
            </a:r>
          </a:p>
          <a:p>
            <a:pPr fontAlgn="base"/>
            <a:r>
              <a:rPr lang="en-US" sz="1600" dirty="0"/>
              <a:t>Ryan: Hello?</a:t>
            </a:r>
          </a:p>
          <a:p>
            <a:pPr fontAlgn="base"/>
            <a:r>
              <a:rPr lang="en-US" sz="1600" dirty="0"/>
              <a:t>Natalie: Hi, Ryan, this is Natalie returning your call.</a:t>
            </a:r>
          </a:p>
          <a:p>
            <a:pPr fontAlgn="base"/>
            <a:r>
              <a:rPr lang="en-US" sz="1600" dirty="0"/>
              <a:t>Ryan: Hi Natalie, thanks for getting back to me. I was calling about the shipment of</a:t>
            </a:r>
          </a:p>
          <a:p>
            <a:pPr fontAlgn="base"/>
            <a:r>
              <a:rPr lang="en-US" sz="1600" dirty="0"/>
              <a:t>keyboards for our office - we haven't gotten them yet.</a:t>
            </a:r>
          </a:p>
          <a:p>
            <a:pPr fontAlgn="base"/>
            <a:r>
              <a:rPr lang="en-US" sz="1600" dirty="0"/>
              <a:t>Natalie: Oh, that's not good - they were supposed to be delivered three days ago.</a:t>
            </a:r>
          </a:p>
          <a:p>
            <a:pPr fontAlgn="base"/>
            <a:r>
              <a:rPr lang="en-US" sz="1600" dirty="0"/>
              <a:t>Ryan: Exactly, and we have a new group of employees starting on Monday, so we really</a:t>
            </a:r>
          </a:p>
          <a:p>
            <a:pPr fontAlgn="base"/>
            <a:r>
              <a:rPr lang="en-US" sz="1600" dirty="0"/>
              <a:t>need those keyboards as soon as possible.</a:t>
            </a:r>
          </a:p>
          <a:p>
            <a:pPr fontAlgn="base"/>
            <a:r>
              <a:rPr lang="en-US" sz="1600" dirty="0"/>
              <a:t>Natalie: Okay, I'll look into it right away - if necessary, we can send you an emergency</a:t>
            </a:r>
          </a:p>
          <a:p>
            <a:pPr fontAlgn="base"/>
            <a:r>
              <a:rPr lang="en-US" sz="1600" dirty="0"/>
              <a:t>overnight shipment.</a:t>
            </a:r>
          </a:p>
          <a:p>
            <a:pPr fontAlgn="base"/>
            <a:r>
              <a:rPr lang="en-US" sz="1600" dirty="0"/>
              <a:t>Ryan: Thanks, Natalie, I appreciate it.</a:t>
            </a:r>
          </a:p>
          <a:p>
            <a:pPr fontAlgn="base"/>
            <a:r>
              <a:rPr lang="en-US" sz="1600" dirty="0"/>
              <a:t>Natalie: No problem, Ryan. I'll call you back a little later, as soon as I have more</a:t>
            </a:r>
          </a:p>
          <a:p>
            <a:pPr fontAlgn="base"/>
            <a:r>
              <a:rPr lang="en-US" sz="1600" dirty="0"/>
              <a:t>information.</a:t>
            </a:r>
          </a:p>
          <a:p>
            <a:pPr fontAlgn="base"/>
            <a:r>
              <a:rPr lang="en-US" sz="1600" dirty="0"/>
              <a:t>Ryan: Sounds good – talk to you soon.</a:t>
            </a:r>
          </a:p>
          <a:p>
            <a:pPr fontAlgn="base"/>
            <a:r>
              <a:rPr lang="en-US" sz="1600" dirty="0"/>
              <a:t>Natalie: Bye.</a:t>
            </a:r>
          </a:p>
        </p:txBody>
      </p:sp>
    </p:spTree>
    <p:extLst>
      <p:ext uri="{BB962C8B-B14F-4D97-AF65-F5344CB8AC3E}">
        <p14:creationId xmlns:p14="http://schemas.microsoft.com/office/powerpoint/2010/main" val="41979407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USEFUL VOCABULARY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1. hold on</a:t>
            </a:r>
          </a:p>
          <a:p>
            <a:r>
              <a:rPr lang="en-US" dirty="0"/>
              <a:t>2. hang on</a:t>
            </a:r>
          </a:p>
          <a:p>
            <a:r>
              <a:rPr lang="en-US" dirty="0"/>
              <a:t>3. put (a call) through</a:t>
            </a:r>
          </a:p>
          <a:p>
            <a:r>
              <a:rPr lang="en-US" dirty="0"/>
              <a:t>4. get through</a:t>
            </a:r>
          </a:p>
          <a:p>
            <a:r>
              <a:rPr lang="en-US" dirty="0"/>
              <a:t>5. hang up</a:t>
            </a:r>
          </a:p>
          <a:p>
            <a:r>
              <a:rPr lang="en-US" dirty="0"/>
              <a:t>6. call up</a:t>
            </a:r>
          </a:p>
          <a:p>
            <a:r>
              <a:rPr lang="en-US" dirty="0"/>
              <a:t>7. call back</a:t>
            </a:r>
          </a:p>
          <a:p>
            <a:r>
              <a:rPr lang="en-US" dirty="0"/>
              <a:t>8. pick up</a:t>
            </a:r>
          </a:p>
          <a:p>
            <a:r>
              <a:rPr lang="en-US" dirty="0"/>
              <a:t>9. get off (the phone)</a:t>
            </a:r>
          </a:p>
          <a:p>
            <a:r>
              <a:rPr lang="en-US" dirty="0"/>
              <a:t>10. get back to (someone)</a:t>
            </a:r>
          </a:p>
          <a:p>
            <a:r>
              <a:rPr lang="en-US" dirty="0"/>
              <a:t>11. cut off</a:t>
            </a:r>
          </a:p>
          <a:p>
            <a:r>
              <a:rPr lang="en-US" dirty="0"/>
              <a:t>12. switch off/turn off</a:t>
            </a:r>
          </a:p>
          <a:p>
            <a:r>
              <a:rPr lang="en-US" dirty="0"/>
              <a:t>13. speak up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081768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USEFUL VOCABULARY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c</a:t>
            </a:r>
            <a:r>
              <a:rPr lang="en-US" dirty="0" err="1" smtClean="0"/>
              <a:t>ountry</a:t>
            </a:r>
            <a:r>
              <a:rPr lang="en-US" dirty="0" smtClean="0"/>
              <a:t> </a:t>
            </a:r>
            <a:r>
              <a:rPr lang="en-US" dirty="0"/>
              <a:t>code</a:t>
            </a:r>
          </a:p>
          <a:p>
            <a:r>
              <a:rPr lang="en-US" dirty="0"/>
              <a:t>area code</a:t>
            </a:r>
          </a:p>
          <a:p>
            <a:r>
              <a:rPr lang="en-US" dirty="0"/>
              <a:t>city code</a:t>
            </a:r>
          </a:p>
          <a:p>
            <a:r>
              <a:rPr lang="en-US" dirty="0"/>
              <a:t>company code</a:t>
            </a:r>
          </a:p>
          <a:p>
            <a:r>
              <a:rPr lang="en-US" dirty="0"/>
              <a:t>introduce oneself</a:t>
            </a:r>
          </a:p>
          <a:p>
            <a:r>
              <a:rPr lang="en-US" dirty="0"/>
              <a:t>ask </a:t>
            </a:r>
            <a:r>
              <a:rPr lang="en-US" dirty="0" err="1"/>
              <a:t>sb</a:t>
            </a:r>
            <a:r>
              <a:rPr lang="en-US" dirty="0"/>
              <a:t> for a </a:t>
            </a:r>
            <a:r>
              <a:rPr lang="en-US" dirty="0" smtClean="0"/>
              <a:t>number</a:t>
            </a:r>
            <a:endParaRPr lang="sl-SI" dirty="0" smtClean="0"/>
          </a:p>
          <a:p>
            <a:r>
              <a:rPr lang="en-US" dirty="0"/>
              <a:t>answering machine</a:t>
            </a:r>
          </a:p>
          <a:p>
            <a:r>
              <a:rPr lang="en-US" dirty="0"/>
              <a:t>emergency call</a:t>
            </a:r>
          </a:p>
          <a:p>
            <a:r>
              <a:rPr lang="en-US"/>
              <a:t>long-distance call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95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MAKING A CALL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018371"/>
            <a:ext cx="10178322" cy="4496841"/>
          </a:xfrm>
        </p:spPr>
        <p:txBody>
          <a:bodyPr/>
          <a:lstStyle/>
          <a:p>
            <a:r>
              <a:rPr lang="en-US" dirty="0"/>
              <a:t>Hello, this is [your name] from [company name</a:t>
            </a:r>
            <a:r>
              <a:rPr lang="en-US" dirty="0" smtClean="0"/>
              <a:t>].</a:t>
            </a:r>
            <a:endParaRPr lang="sl-SI" dirty="0" smtClean="0"/>
          </a:p>
          <a:p>
            <a:r>
              <a:rPr lang="en-US" dirty="0"/>
              <a:t>Hi, it’s [your name] from [company name</a:t>
            </a:r>
            <a:r>
              <a:rPr lang="en-US" dirty="0" smtClean="0"/>
              <a:t>].</a:t>
            </a:r>
            <a:endParaRPr lang="sl-SI" dirty="0" smtClean="0"/>
          </a:p>
          <a:p>
            <a:r>
              <a:rPr lang="en-US" dirty="0"/>
              <a:t>May I speak to [person’s name</a:t>
            </a:r>
            <a:r>
              <a:rPr lang="en-US" dirty="0" smtClean="0"/>
              <a:t>]?</a:t>
            </a:r>
            <a:endParaRPr lang="sl-SI" dirty="0" smtClean="0"/>
          </a:p>
          <a:p>
            <a:r>
              <a:rPr lang="en-US" dirty="0"/>
              <a:t>I’d like to speak to [person’s name], please</a:t>
            </a:r>
            <a:r>
              <a:rPr lang="en-US" dirty="0" smtClean="0"/>
              <a:t>.</a:t>
            </a:r>
            <a:endParaRPr lang="sl-SI" dirty="0" smtClean="0"/>
          </a:p>
          <a:p>
            <a:r>
              <a:rPr lang="en-US" dirty="0"/>
              <a:t>I’m calling to ask about/discuss/clarify</a:t>
            </a:r>
            <a:r>
              <a:rPr lang="en-US" dirty="0" smtClean="0"/>
              <a:t>…</a:t>
            </a:r>
            <a:endParaRPr lang="sl-SI" dirty="0" smtClean="0"/>
          </a:p>
          <a:p>
            <a:r>
              <a:rPr lang="en-US" dirty="0"/>
              <a:t>I just wanted to ask</a:t>
            </a:r>
            <a:r>
              <a:rPr lang="en-US" dirty="0" smtClean="0"/>
              <a:t>…</a:t>
            </a:r>
            <a:endParaRPr lang="sl-SI" dirty="0" smtClean="0"/>
          </a:p>
          <a:p>
            <a:r>
              <a:rPr lang="sl-SI" dirty="0"/>
              <a:t>Could you tell me…?</a:t>
            </a:r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48119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LEAVING A MESSAGE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018371"/>
            <a:ext cx="10178322" cy="4496841"/>
          </a:xfrm>
        </p:spPr>
        <p:txBody>
          <a:bodyPr/>
          <a:lstStyle/>
          <a:p>
            <a:r>
              <a:rPr lang="en-US" dirty="0"/>
              <a:t>Could you please take a message? Please tell her/him that</a:t>
            </a:r>
            <a:r>
              <a:rPr lang="en-US" dirty="0" smtClean="0"/>
              <a:t>…</a:t>
            </a:r>
            <a:endParaRPr lang="sl-SI" dirty="0" smtClean="0"/>
          </a:p>
          <a:p>
            <a:r>
              <a:rPr lang="en-US" dirty="0"/>
              <a:t>I’d like to leave her/him a message. Please let her/him know that</a:t>
            </a:r>
            <a:r>
              <a:rPr lang="en-US" dirty="0" smtClean="0"/>
              <a:t>…</a:t>
            </a:r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95515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LEAVING A MESSAGE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17287"/>
            <a:ext cx="10178322" cy="45496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 smtClean="0"/>
              <a:t>1. Hello. This is Ana Novak calling. I‘m calling about the change in the date of our meeting. Would you please call me back as soon as possible?/Perhaps you can call me back? My phone number is 058081802.</a:t>
            </a:r>
          </a:p>
          <a:p>
            <a:pPr marL="0" indent="0">
              <a:buNone/>
            </a:pPr>
            <a:endParaRPr lang="sl-SI" b="1" dirty="0"/>
          </a:p>
          <a:p>
            <a:pPr marL="0" indent="0">
              <a:buNone/>
            </a:pPr>
            <a:r>
              <a:rPr lang="sl-SI" dirty="0" smtClean="0"/>
              <a:t>2. </a:t>
            </a:r>
            <a:r>
              <a:rPr lang="en-US" dirty="0" smtClean="0"/>
              <a:t>Hi </a:t>
            </a:r>
            <a:r>
              <a:rPr lang="en-US" dirty="0"/>
              <a:t>Mary, this is Josh from ABC Company. I have some questions regarding the financial data you sent me yesterday. Can you give me a call back when you have time? My number is 555-123-4567. Thank you</a:t>
            </a:r>
            <a:r>
              <a:rPr lang="en-US" dirty="0" smtClean="0"/>
              <a:t>.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3. H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Jack, this is Julie from Consult R Us. I am missing a couple pages on the document you sent me. Can you call me when you are free? My number again is 555-321-7654. Thank you</a:t>
            </a:r>
            <a:r>
              <a:rPr lang="en-US" dirty="0" smtClean="0"/>
              <a:t>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85185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Leaving a message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61531"/>
            <a:ext cx="10178322" cy="46054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 smtClean="0"/>
              <a:t>1. </a:t>
            </a:r>
            <a:r>
              <a:rPr lang="en-US" dirty="0" smtClean="0"/>
              <a:t>Hi </a:t>
            </a:r>
            <a:r>
              <a:rPr lang="en-US" dirty="0"/>
              <a:t>Josh, this is Mary and I am returning your call. I'll be in the office for the next three hours, so feel free to call me back any time. Just in case, my number is 555-234-5678."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sl-SI" dirty="0" smtClean="0"/>
              <a:t>2. </a:t>
            </a:r>
            <a:r>
              <a:rPr lang="en-US" dirty="0" smtClean="0"/>
              <a:t>Hi </a:t>
            </a:r>
            <a:r>
              <a:rPr lang="en-US" dirty="0"/>
              <a:t>Julie, this is Jack. I double checked the documents I sent you and I am not sure what pages you are missing. I might not be at my desk, so feel free to call me on my cell phone. The number is 227-1000. Hope to hear from you soon so we can straighten this out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860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Leaving a message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61531"/>
            <a:ext cx="10178322" cy="46054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Hi Mary, this is Josh again from ABC Company. I'm not sure if you got my first message so I am leaving one more. I have some questions regarding the financial data you sent me several days ago. Can you call me at 555-123-4567 when you get a chance? Thank you.</a:t>
            </a:r>
          </a:p>
        </p:txBody>
      </p:sp>
    </p:spTree>
    <p:extLst>
      <p:ext uri="{BB962C8B-B14F-4D97-AF65-F5344CB8AC3E}">
        <p14:creationId xmlns:p14="http://schemas.microsoft.com/office/powerpoint/2010/main" val="562416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RECEIVING A CALL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61531"/>
            <a:ext cx="10178322" cy="4605453"/>
          </a:xfrm>
        </p:spPr>
        <p:txBody>
          <a:bodyPr>
            <a:normAutofit/>
          </a:bodyPr>
          <a:lstStyle/>
          <a:p>
            <a:r>
              <a:rPr lang="en-US" dirty="0"/>
              <a:t>Hello/Good morning/Good afternoon. [Company name], [your name] speaking, how may I help you</a:t>
            </a:r>
            <a:r>
              <a:rPr lang="en-US" dirty="0" smtClean="0"/>
              <a:t>?</a:t>
            </a:r>
            <a:endParaRPr lang="sl-SI" dirty="0" smtClean="0"/>
          </a:p>
          <a:p>
            <a:r>
              <a:rPr lang="en-US" dirty="0"/>
              <a:t>[Company name], [your name] speaking</a:t>
            </a:r>
            <a:r>
              <a:rPr lang="en-US" dirty="0" smtClean="0"/>
              <a:t>.</a:t>
            </a:r>
            <a:endParaRPr lang="sl-SI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30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TraNSFERRING THE CALL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72684"/>
            <a:ext cx="10178322" cy="3593591"/>
          </a:xfrm>
        </p:spPr>
        <p:txBody>
          <a:bodyPr>
            <a:normAutofit/>
          </a:bodyPr>
          <a:lstStyle/>
          <a:p>
            <a:r>
              <a:rPr lang="en-US" dirty="0"/>
              <a:t>Hold the line, I’ll put you through.</a:t>
            </a:r>
          </a:p>
          <a:p>
            <a:r>
              <a:rPr lang="en-US" dirty="0"/>
              <a:t>One minute, I’ll transfer you now.</a:t>
            </a:r>
          </a:p>
          <a:p>
            <a:r>
              <a:rPr lang="en-US" dirty="0"/>
              <a:t>Let me see if </a:t>
            </a:r>
            <a:r>
              <a:rPr lang="en-US" dirty="0" err="1"/>
              <a:t>Ms</a:t>
            </a:r>
            <a:r>
              <a:rPr lang="en-US" dirty="0"/>
              <a:t>…… is available.</a:t>
            </a:r>
          </a:p>
          <a:p>
            <a:r>
              <a:rPr lang="en-US" dirty="0"/>
              <a:t>One moment, please.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  <a:p>
            <a:r>
              <a:rPr lang="en-US" dirty="0"/>
              <a:t>Yes, can I ask who's calling?</a:t>
            </a:r>
          </a:p>
          <a:p>
            <a:r>
              <a:rPr lang="en-US" dirty="0"/>
              <a:t>Sure, I will transfer you to </a:t>
            </a:r>
            <a:r>
              <a:rPr lang="en-US" u="sng" dirty="0"/>
              <a:t>(name of person)</a:t>
            </a:r>
            <a:r>
              <a:rPr lang="en-US" dirty="0"/>
              <a:t>. Can I tell him/her who's calling?</a:t>
            </a:r>
          </a:p>
          <a:p>
            <a:r>
              <a:rPr lang="en-US" dirty="0"/>
              <a:t>Of course, I will put you through to him (transfer the call) right away.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3423711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Moje Znanje">
      <a:majorFont>
        <a:latin typeface="Berlin Sans FB"/>
        <a:ea typeface=""/>
        <a:cs typeface=""/>
      </a:majorFont>
      <a:minorFont>
        <a:latin typeface="Berlin Sans FB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je Znanje PowerPoint template" id="{EE203216-807A-4B81-9BEA-6D212EA3C112}" vid="{253455AD-3734-4BB4-BFB2-9F06F96C7CE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MojeZnanje_PPT_template</Template>
  <TotalTime>4324</TotalTime>
  <Words>1482</Words>
  <Application>Microsoft Office PowerPoint</Application>
  <PresentationFormat>Widescreen</PresentationFormat>
  <Paragraphs>163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Berlin Sans FB</vt:lpstr>
      <vt:lpstr>Gill Sans MT</vt:lpstr>
      <vt:lpstr>Badge</vt:lpstr>
      <vt:lpstr>BUSINESS ENGLISH</vt:lpstr>
      <vt:lpstr>READING NUMBERS AND LETTERS</vt:lpstr>
      <vt:lpstr>MAKING A CALL</vt:lpstr>
      <vt:lpstr>LEAVING A MESSAGE</vt:lpstr>
      <vt:lpstr>LEAVING A MESSAGE</vt:lpstr>
      <vt:lpstr>Leaving a message</vt:lpstr>
      <vt:lpstr>Leaving a message</vt:lpstr>
      <vt:lpstr>RECEIVING A CALL</vt:lpstr>
      <vt:lpstr>TraNSFERRING THE CALL</vt:lpstr>
      <vt:lpstr>APOLOGISING</vt:lpstr>
      <vt:lpstr>TAKING A MESSAGE &amp; HELP</vt:lpstr>
      <vt:lpstr>RETURNING A CALL</vt:lpstr>
      <vt:lpstr>RECEIVING A FOLLOW-UP CALL</vt:lpstr>
      <vt:lpstr>ENDING A CALL</vt:lpstr>
      <vt:lpstr>COMMUNICATION PROBLEMS</vt:lpstr>
      <vt:lpstr>GREETINGS ON ANSWERING MACHINES</vt:lpstr>
      <vt:lpstr>MOBILE PHONES - CALLING</vt:lpstr>
      <vt:lpstr>MOBILE PHONES - ANSWERING</vt:lpstr>
      <vt:lpstr>EXAMPLES</vt:lpstr>
      <vt:lpstr>EXAMPLES</vt:lpstr>
      <vt:lpstr>EXAMPLES</vt:lpstr>
      <vt:lpstr>EXAMPLES</vt:lpstr>
      <vt:lpstr>EXAMPLES</vt:lpstr>
      <vt:lpstr>EXAMPLES</vt:lpstr>
      <vt:lpstr>USEFUL VOCABULARY</vt:lpstr>
      <vt:lpstr>USEFUL VOCABULARY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ENGLISH</dc:title>
  <dc:creator>Maruša</dc:creator>
  <cp:lastModifiedBy>Maruša</cp:lastModifiedBy>
  <cp:revision>20</cp:revision>
  <dcterms:created xsi:type="dcterms:W3CDTF">2017-09-20T18:32:24Z</dcterms:created>
  <dcterms:modified xsi:type="dcterms:W3CDTF">2017-11-07T21:14:07Z</dcterms:modified>
</cp:coreProperties>
</file>